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7" r:id="rId2"/>
    <p:sldMasterId id="2147483694" r:id="rId3"/>
    <p:sldMasterId id="2147483711" r:id="rId4"/>
    <p:sldMasterId id="2147483728" r:id="rId5"/>
    <p:sldMasterId id="2147483745" r:id="rId6"/>
  </p:sldMasterIdLst>
  <p:notesMasterIdLst>
    <p:notesMasterId r:id="rId10"/>
  </p:notesMasterIdLst>
  <p:sldIdLst>
    <p:sldId id="256" r:id="rId7"/>
    <p:sldId id="257" r:id="rId8"/>
    <p:sldId id="258" r:id="rId9"/>
  </p:sldIdLst>
  <p:sldSz cx="12192000" cy="6858000"/>
  <p:notesSz cx="677545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алгат Темирулы Смагулов" initials="ТТС" lastIdx="5" clrIdx="0">
    <p:extLst>
      <p:ext uri="{19B8F6BF-5375-455C-9EA6-DF929625EA0E}">
        <p15:presenceInfo xmlns:p15="http://schemas.microsoft.com/office/powerpoint/2012/main" userId="S-1-5-21-1715567821-1326574676-1417001333-127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3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61" autoAdjust="0"/>
    <p:restoredTop sz="93403" autoAdjust="0"/>
  </p:normalViewPr>
  <p:slideViewPr>
    <p:cSldViewPr>
      <p:cViewPr varScale="1">
        <p:scale>
          <a:sx n="57" d="100"/>
          <a:sy n="57" d="100"/>
        </p:scale>
        <p:origin x="66" y="13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602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7854" y="0"/>
            <a:ext cx="293602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EA493-F2EF-4764-A26E-2E6CF2E8598B}" type="datetimeFigureOut">
              <a:rPr lang="ru-RU" smtClean="0"/>
              <a:pPr/>
              <a:t>30.06.2022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545" y="4705350"/>
            <a:ext cx="542036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3602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7854" y="9408981"/>
            <a:ext cx="293602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2777E-C348-48BE-BC8C-DB557F82DF9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6344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6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8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8" y="4050836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9491-2A57-4D9D-B185-B179AB244317}" type="datetimeFigureOut">
              <a:rPr lang="ru-RU" smtClean="0"/>
              <a:pPr/>
              <a:t>30.06.2022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6FEC-1191-4521-965B-D1C5B7E3F8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7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7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9491-2A57-4D9D-B185-B179AB244317}" type="datetimeFigureOut">
              <a:rPr lang="ru-RU" smtClean="0"/>
              <a:pPr/>
              <a:t>30.06.2022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6FEC-1191-4521-965B-D1C5B7E3F8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7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9491-2A57-4D9D-B185-B179AB244317}" type="datetimeFigureOut">
              <a:rPr lang="ru-RU" smtClean="0"/>
              <a:pPr/>
              <a:t>30.06.2022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6FEC-1191-4521-965B-D1C5B7E3F8C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41869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7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7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9491-2A57-4D9D-B185-B179AB244317}" type="datetimeFigureOut">
              <a:rPr lang="ru-RU" smtClean="0"/>
              <a:pPr/>
              <a:t>30.06.2022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6FEC-1191-4521-965B-D1C5B7E3F8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7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9491-2A57-4D9D-B185-B179AB244317}" type="datetimeFigureOut">
              <a:rPr lang="ru-RU" smtClean="0"/>
              <a:pPr/>
              <a:t>30.06.2022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6FEC-1191-4521-965B-D1C5B7E3F8C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69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7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9491-2A57-4D9D-B185-B179AB244317}" type="datetimeFigureOut">
              <a:rPr lang="ru-RU" smtClean="0"/>
              <a:pPr/>
              <a:t>30.06.2022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6FEC-1191-4521-965B-D1C5B7E3F8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9491-2A57-4D9D-B185-B179AB244317}" type="datetimeFigureOut">
              <a:rPr lang="ru-RU" smtClean="0"/>
              <a:pPr/>
              <a:t>30.06.2022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6FEC-1191-4521-965B-D1C5B7E3F8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602"/>
            <a:ext cx="1304744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1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9491-2A57-4D9D-B185-B179AB244317}" type="datetimeFigureOut">
              <a:rPr lang="ru-RU" smtClean="0"/>
              <a:pPr/>
              <a:t>30.06.2022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6FEC-1191-4521-965B-D1C5B7E3F8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6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8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8" y="4050840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AA3B-5ED4-4665-BAEB-7F636798CCE7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5346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44C2-4B63-422E-A2C6-14CE72B74545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981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9" y="2700871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9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52A8D-ABD2-4743-90CB-963B8510046A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006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9491-2A57-4D9D-B185-B179AB244317}" type="datetimeFigureOut">
              <a:rPr lang="ru-RU" smtClean="0"/>
              <a:pPr/>
              <a:t>30.06.2022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6FEC-1191-4521-965B-D1C5B7E3F8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89F61-F7FB-433C-8007-617429748F62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4824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52"/>
            <a:ext cx="4185624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8" y="2737252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76438-D296-42E9-B2F6-1AB5F7D6E572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295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8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B8AF-DAAA-4F2A-86EF-B7A4BE082054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8577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43022-7D39-46D0-BAC0-5F516C909B7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1599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2" y="514930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D75FC-0F5F-46BC-B2D6-B3309B2BAC3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1201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8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5934-9155-4767-8FD8-A8C358BAE3A0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6846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9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9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FB5BF-DAF8-4415-B45C-4D019CCBE287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3041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9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7DFEC-E8AD-4484-BA28-9A686E3627B6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69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0070C0">
                    <a:lumMod val="60000"/>
                    <a:lumOff val="40000"/>
                  </a:srgbClr>
                </a:solidFill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0070C0">
                    <a:lumMod val="60000"/>
                    <a:lumOff val="40000"/>
                  </a:srgbClr>
                </a:solidFill>
              </a:rPr>
              <a:t>”</a:t>
            </a:r>
            <a:endParaRPr lang="en-US" sz="1800" dirty="0">
              <a:solidFill>
                <a:srgbClr val="0070C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7100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9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9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690B-732D-4B40-B526-B904100AF46B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9752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9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8C74-B1C7-4C84-B757-DC7338E940C5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69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0070C0">
                    <a:lumMod val="60000"/>
                    <a:lumOff val="40000"/>
                  </a:srgbClr>
                </a:solidFill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0070C0">
                    <a:lumMod val="60000"/>
                    <a:lumOff val="4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1071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7" y="2700870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7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9491-2A57-4D9D-B185-B179AB244317}" type="datetimeFigureOut">
              <a:rPr lang="ru-RU" smtClean="0"/>
              <a:pPr/>
              <a:t>30.06.2022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6FEC-1191-4521-965B-D1C5B7E3F8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9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CE55-7B6A-4EF0-9636-09F927A59996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515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BC891-BC72-4389-836A-9078B6F59A2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3388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606"/>
            <a:ext cx="1304744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1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DE85-9277-4B1C-AB25-0FE33FD3D7C8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8971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6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8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8" y="4050842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AB822-777E-49A9-97CA-D46A51D52B54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8923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66FF-49DA-4D99-9DDD-61DC0A09756C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0942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41" y="2700871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41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B4C7E-7596-4A00-BCB8-C07C45E65660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4130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0392-0BF6-4653-ADE0-C935CD4E80F2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0200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54"/>
            <a:ext cx="4185624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9" y="2737254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087D-6B37-4A43-A5E4-F1E644F0F8F2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4579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9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A3ABC-E79A-43DD-886F-C70F4790D983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2048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309E0-6529-4611-B003-BC7F391BDEA2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747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9491-2A57-4D9D-B185-B179AB244317}" type="datetimeFigureOut">
              <a:rPr lang="ru-RU" smtClean="0"/>
              <a:pPr/>
              <a:t>30.06.2022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6FEC-1191-4521-965B-D1C5B7E3F8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2" y="514932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24C58-C9AD-407A-8737-462E4B0116BA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3825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9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35B67-D97B-4774-850D-5523080923FC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7339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41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41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DE3C-72D0-4DEB-B81B-DA487863354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6480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41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D6206-A887-4875-BDEE-36A86E17C6FF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69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0070C0">
                    <a:lumMod val="60000"/>
                    <a:lumOff val="40000"/>
                  </a:srgbClr>
                </a:solidFill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0070C0">
                    <a:lumMod val="60000"/>
                    <a:lumOff val="40000"/>
                  </a:srgbClr>
                </a:solidFill>
              </a:rPr>
              <a:t>”</a:t>
            </a:r>
            <a:endParaRPr lang="en-US" sz="1800" dirty="0">
              <a:solidFill>
                <a:srgbClr val="0070C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5288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41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41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E80F-5C97-4E61-9780-80C91BF3A2BB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3689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41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D053-4F74-4B4D-BE09-7884575D71DF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69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0070C0">
                    <a:lumMod val="60000"/>
                    <a:lumOff val="40000"/>
                  </a:srgbClr>
                </a:solidFill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0070C0">
                    <a:lumMod val="60000"/>
                    <a:lumOff val="4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63797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41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26809-1CFD-466C-8324-FAE3012A9B3D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3978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424A8-ADC9-4FE0-BF0F-BEC593A2FE39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4692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608"/>
            <a:ext cx="1304744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1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5364-5E6E-4A19-ACB0-904B8D26074C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2675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6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8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8" y="4050844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A3327-1352-4051-A1AA-336FE782793F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557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8"/>
            <a:ext cx="4185624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5" y="2737248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9491-2A57-4D9D-B185-B179AB244317}" type="datetimeFigureOut">
              <a:rPr lang="ru-RU" smtClean="0"/>
              <a:pPr/>
              <a:t>30.06.2022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6FEC-1191-4521-965B-D1C5B7E3F8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30CA1-2C18-49AA-85EE-6F5AD9DDD556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648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42" y="2700871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42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0C67-F8B9-4CCF-99D6-EDA9BA1F4D69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649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D301-4A34-442B-A265-54C0234274EC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4234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56"/>
            <a:ext cx="4185624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90" y="2737256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1F23-C5E1-4E14-BF81-A2CF69264F33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480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41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A3527-9E96-48AB-9D77-0D080E205CE8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0952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75E7-9E0A-43AC-96A4-2319EDF12616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1608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2" y="51493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AEA0-E401-4679-B37A-70613E6023A7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6246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41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529F-85C0-4D4F-8943-2AF4325E8C4D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8553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42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42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6CB7D-1F4B-4E7E-8E82-F14F53565E10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0648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42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B9A89-D32F-4727-85DB-D85CE41F5067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69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0070C0">
                    <a:lumMod val="60000"/>
                    <a:lumOff val="40000"/>
                  </a:srgbClr>
                </a:solidFill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0070C0">
                    <a:lumMod val="60000"/>
                    <a:lumOff val="40000"/>
                  </a:srgbClr>
                </a:solidFill>
              </a:rPr>
              <a:t>”</a:t>
            </a:r>
            <a:endParaRPr lang="en-US" sz="1800" dirty="0">
              <a:solidFill>
                <a:srgbClr val="0070C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631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9491-2A57-4D9D-B185-B179AB244317}" type="datetimeFigureOut">
              <a:rPr lang="ru-RU" smtClean="0"/>
              <a:pPr/>
              <a:t>30.06.2022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6FEC-1191-4521-965B-D1C5B7E3F8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42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42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C5DE0-65A3-4AEB-812A-7A3BE2D95EEE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683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42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B095-1FA0-4D8B-8467-798DD5052324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69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0070C0">
                    <a:lumMod val="60000"/>
                    <a:lumOff val="40000"/>
                  </a:srgbClr>
                </a:solidFill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0070C0">
                    <a:lumMod val="60000"/>
                    <a:lumOff val="4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79171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42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055F-D159-4222-BB45-3B94A2D8E6AF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8486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7B640-6A1C-43BE-8AA2-C692F9D45EB8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8308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610"/>
            <a:ext cx="1304744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1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DD45-4208-472D-92DB-CA6CEB1530AF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8002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6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8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4388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8" y="4050848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71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2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4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7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8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00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7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6B26-80AA-44EA-98F6-07A74FB2C69B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457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92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60A31-BDC6-40A2-922D-4EAD7D64F7A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8130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43" y="2700871"/>
            <a:ext cx="8596668" cy="1826581"/>
          </a:xfrm>
        </p:spPr>
        <p:txBody>
          <a:bodyPr anchor="b"/>
          <a:lstStyle>
            <a:lvl1pPr algn="l">
              <a:defRPr sz="325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43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16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34A3-8E37-49D7-B9EE-2EFC9348213E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4162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CFA5-1CE7-4370-9797-9A52C66582F8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5618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7" y="2160983"/>
            <a:ext cx="4185624" cy="576262"/>
          </a:xfrm>
        </p:spPr>
        <p:txBody>
          <a:bodyPr anchor="b">
            <a:noAutofit/>
          </a:bodyPr>
          <a:lstStyle>
            <a:lvl1pPr marL="0" indent="0">
              <a:buNone/>
              <a:defRPr sz="1950" b="0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7" y="2737260"/>
            <a:ext cx="4185624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4" y="2160983"/>
            <a:ext cx="4185619" cy="576262"/>
          </a:xfrm>
        </p:spPr>
        <p:txBody>
          <a:bodyPr anchor="b">
            <a:noAutofit/>
          </a:bodyPr>
          <a:lstStyle>
            <a:lvl1pPr marL="0" indent="0">
              <a:buNone/>
              <a:defRPr sz="1950" b="0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92" y="2737260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5ECF-35C7-40B0-AEC4-41F3CB580C86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16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9491-2A57-4D9D-B185-B179AB244317}" type="datetimeFigureOut">
              <a:rPr lang="ru-RU" smtClean="0"/>
              <a:pPr/>
              <a:t>30.06.2022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6FEC-1191-4521-965B-D1C5B7E3F8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43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7EBAB-EF25-44FB-AEF8-7E84E7A7555A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9076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CCCAA-7BCC-45A4-A224-336ECB36DBFB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2308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6"/>
          </a:xfrm>
        </p:spPr>
        <p:txBody>
          <a:bodyPr anchor="b">
            <a:normAutofit/>
          </a:bodyPr>
          <a:lstStyle>
            <a:lvl1pPr>
              <a:defRPr sz="162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3" y="514938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138"/>
            </a:lvl1pPr>
            <a:lvl2pPr marL="371364" indent="0">
              <a:buNone/>
              <a:defRPr sz="1138"/>
            </a:lvl2pPr>
            <a:lvl3pPr marL="742727" indent="0">
              <a:buNone/>
              <a:defRPr sz="975"/>
            </a:lvl3pPr>
            <a:lvl4pPr marL="1114091" indent="0">
              <a:buNone/>
              <a:defRPr sz="813"/>
            </a:lvl4pPr>
            <a:lvl5pPr marL="1485454" indent="0">
              <a:buNone/>
              <a:defRPr sz="813"/>
            </a:lvl5pPr>
            <a:lvl6pPr marL="1856818" indent="0">
              <a:buNone/>
              <a:defRPr sz="813"/>
            </a:lvl6pPr>
            <a:lvl7pPr marL="2228181" indent="0">
              <a:buNone/>
              <a:defRPr sz="813"/>
            </a:lvl7pPr>
            <a:lvl8pPr marL="2599545" indent="0">
              <a:buNone/>
              <a:defRPr sz="813"/>
            </a:lvl8pPr>
            <a:lvl9pPr marL="2970909" indent="0">
              <a:buNone/>
              <a:defRPr sz="81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9B6CD-6486-45C0-B430-C41381D378A8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6097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195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43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300"/>
            </a:lvl1pPr>
            <a:lvl2pPr marL="371475" indent="0">
              <a:buNone/>
              <a:defRPr sz="1300"/>
            </a:lvl2pPr>
            <a:lvl3pPr marL="742950" indent="0">
              <a:buNone/>
              <a:defRPr sz="1300"/>
            </a:lvl3pPr>
            <a:lvl4pPr marL="1114425" indent="0">
              <a:buNone/>
              <a:defRPr sz="1300"/>
            </a:lvl4pPr>
            <a:lvl5pPr marL="1485900" indent="0">
              <a:buNone/>
              <a:defRPr sz="1300"/>
            </a:lvl5pPr>
            <a:lvl6pPr marL="1857375" indent="0">
              <a:buNone/>
              <a:defRPr sz="1300"/>
            </a:lvl6pPr>
            <a:lvl7pPr marL="2228850" indent="0">
              <a:buNone/>
              <a:defRPr sz="1300"/>
            </a:lvl7pPr>
            <a:lvl8pPr marL="2600325" indent="0">
              <a:buNone/>
              <a:defRPr sz="1300"/>
            </a:lvl8pPr>
            <a:lvl9pPr marL="2971800" indent="0">
              <a:buNone/>
              <a:defRPr sz="13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975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28CE-C7F5-4F34-A154-11264524D75D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5050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43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3575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43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46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E6866-339D-4F09-809D-B73CE4C6B85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4317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3575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71475" indent="0">
              <a:buFontTx/>
              <a:buNone/>
              <a:defRPr/>
            </a:lvl2pPr>
            <a:lvl3pPr marL="742950" indent="0">
              <a:buFontTx/>
              <a:buNone/>
              <a:defRPr/>
            </a:lvl3pPr>
            <a:lvl4pPr marL="1114425" indent="0">
              <a:buFontTx/>
              <a:buNone/>
              <a:defRPr/>
            </a:lvl4pPr>
            <a:lvl5pPr marL="14859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43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46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D0873-9AA5-4BBB-B5D7-C41D727FA504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69" y="790378"/>
            <a:ext cx="609600" cy="584776"/>
          </a:xfrm>
          <a:prstGeom prst="rect">
            <a:avLst/>
          </a:prstGeom>
        </p:spPr>
        <p:txBody>
          <a:bodyPr vert="horz" lIns="74295" tIns="37148" rIns="74295" bIns="37148" rtlCol="0" anchor="ctr">
            <a:noAutofit/>
          </a:bodyPr>
          <a:lstStyle/>
          <a:p>
            <a:r>
              <a:rPr lang="en-US" sz="6500" dirty="0">
                <a:ln w="3175" cmpd="sng">
                  <a:noFill/>
                </a:ln>
                <a:solidFill>
                  <a:srgbClr val="0070C0">
                    <a:lumMod val="60000"/>
                    <a:lumOff val="40000"/>
                  </a:srgbClr>
                </a:solidFill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74295" tIns="37148" rIns="74295" bIns="37148" rtlCol="0" anchor="ctr">
            <a:noAutofit/>
          </a:bodyPr>
          <a:lstStyle/>
          <a:p>
            <a:r>
              <a:rPr lang="en-US" sz="6500" dirty="0">
                <a:ln w="3175" cmpd="sng">
                  <a:noFill/>
                </a:ln>
                <a:solidFill>
                  <a:srgbClr val="0070C0">
                    <a:lumMod val="60000"/>
                    <a:lumOff val="40000"/>
                  </a:srgbClr>
                </a:solidFill>
              </a:rPr>
              <a:t>”</a:t>
            </a:r>
            <a:endParaRPr lang="en-US" sz="1463" dirty="0">
              <a:solidFill>
                <a:srgbClr val="0070C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24970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43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3575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43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46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7716-D5CC-4A79-8484-2A2C8DA094BD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3370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3575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>
              <a:buFontTx/>
              <a:buNone/>
              <a:defRPr/>
            </a:lvl2pPr>
            <a:lvl3pPr marL="742950" indent="0">
              <a:buFontTx/>
              <a:buNone/>
              <a:defRPr/>
            </a:lvl3pPr>
            <a:lvl4pPr marL="1114425" indent="0">
              <a:buFontTx/>
              <a:buNone/>
              <a:defRPr/>
            </a:lvl4pPr>
            <a:lvl5pPr marL="14859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43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46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7E41-AF62-4C57-B04F-3669815CCE1E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69" y="790378"/>
            <a:ext cx="609600" cy="584776"/>
          </a:xfrm>
          <a:prstGeom prst="rect">
            <a:avLst/>
          </a:prstGeom>
        </p:spPr>
        <p:txBody>
          <a:bodyPr vert="horz" lIns="74295" tIns="37148" rIns="74295" bIns="37148" rtlCol="0" anchor="ctr">
            <a:noAutofit/>
          </a:bodyPr>
          <a:lstStyle/>
          <a:p>
            <a:r>
              <a:rPr lang="en-US" sz="6500" dirty="0">
                <a:ln w="3175" cmpd="sng">
                  <a:noFill/>
                </a:ln>
                <a:solidFill>
                  <a:srgbClr val="0070C0">
                    <a:lumMod val="60000"/>
                    <a:lumOff val="40000"/>
                  </a:srgbClr>
                </a:solidFill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74295" tIns="37148" rIns="74295" bIns="37148" rtlCol="0" anchor="ctr">
            <a:noAutofit/>
          </a:bodyPr>
          <a:lstStyle/>
          <a:p>
            <a:r>
              <a:rPr lang="en-US" sz="6500" dirty="0">
                <a:ln w="3175" cmpd="sng">
                  <a:noFill/>
                </a:ln>
                <a:solidFill>
                  <a:srgbClr val="0070C0">
                    <a:lumMod val="60000"/>
                    <a:lumOff val="4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040503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3575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950">
                <a:solidFill>
                  <a:schemeClr val="accent1"/>
                </a:solidFill>
              </a:defRPr>
            </a:lvl1pPr>
            <a:lvl2pPr marL="371475" indent="0">
              <a:buFontTx/>
              <a:buNone/>
              <a:defRPr/>
            </a:lvl2pPr>
            <a:lvl3pPr marL="742950" indent="0">
              <a:buFontTx/>
              <a:buNone/>
              <a:defRPr/>
            </a:lvl3pPr>
            <a:lvl4pPr marL="1114425" indent="0">
              <a:buFontTx/>
              <a:buNone/>
              <a:defRPr/>
            </a:lvl4pPr>
            <a:lvl5pPr marL="14859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43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46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F4E3D-FD82-427D-9822-A836491CA89F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3808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3F042-AF57-4051-8B5D-D3C74B0FE75F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130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2" y="514926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9491-2A57-4D9D-B185-B179AB244317}" type="datetimeFigureOut">
              <a:rPr lang="ru-RU" smtClean="0"/>
              <a:pPr/>
              <a:t>30.06.2022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6FEC-1191-4521-965B-D1C5B7E3F8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614"/>
            <a:ext cx="1304744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1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5B9E-4B35-42C5-A1B7-052E9163A234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7284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Yermek.Abdibekov\Desktop\2017-09-15 Костанай инвест\Titul_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33" t="3895" b="51705"/>
          <a:stretch/>
        </p:blipFill>
        <p:spPr bwMode="auto">
          <a:xfrm>
            <a:off x="7721600" y="0"/>
            <a:ext cx="4470400" cy="304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Yermek.Abdibekov\Desktop\2017-09-15 Костанай инвест\Titul_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66"/>
          <a:stretch/>
        </p:blipFill>
        <p:spPr bwMode="auto">
          <a:xfrm>
            <a:off x="0" y="-4048"/>
            <a:ext cx="772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76053" y="3236979"/>
            <a:ext cx="5472608" cy="182420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07488" y="5157192"/>
            <a:ext cx="4224469" cy="481608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9491-2A57-4D9D-B185-B179AB244317}" type="datetimeFigureOut">
              <a:rPr lang="ru-RU" smtClean="0"/>
              <a:pPr/>
              <a:t>30.06.2022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6FEC-1191-4521-965B-D1C5B7E3F8C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728494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133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9491-2A57-4D9D-B185-B179AB244317}" type="datetimeFigureOut">
              <a:rPr lang="ru-RU" smtClean="0"/>
              <a:pPr/>
              <a:t>30.06.2022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6FEC-1191-4521-965B-D1C5B7E3F8C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28377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17"/>
            <a:ext cx="12189884" cy="6855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8151" y="2311214"/>
            <a:ext cx="4992555" cy="768085"/>
          </a:xfrm>
        </p:spPr>
        <p:txBody>
          <a:bodyPr anchor="ctr" anchorCtr="0"/>
          <a:lstStyle>
            <a:lvl1pPr algn="ctr">
              <a:defRPr sz="2667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9491-2A57-4D9D-B185-B179AB244317}" type="datetimeFigureOut">
              <a:rPr lang="ru-RU" smtClean="0"/>
              <a:pPr/>
              <a:t>30.06.2022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6FEC-1191-4521-965B-D1C5B7E3F8C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01697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9491-2A57-4D9D-B185-B179AB244317}" type="datetimeFigureOut">
              <a:rPr lang="ru-RU" smtClean="0"/>
              <a:pPr/>
              <a:t>30.06.2022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6FEC-1191-4521-965B-D1C5B7E3F8C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52674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9491-2A57-4D9D-B185-B179AB244317}" type="datetimeFigureOut">
              <a:rPr lang="ru-RU" smtClean="0"/>
              <a:pPr/>
              <a:t>30.06.2022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6FEC-1191-4521-965B-D1C5B7E3F8C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41866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133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9491-2A57-4D9D-B185-B179AB244317}" type="datetimeFigureOut">
              <a:rPr lang="ru-RU" smtClean="0"/>
              <a:pPr/>
              <a:t>30.06.2022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6FEC-1191-4521-965B-D1C5B7E3F8C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27883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9491-2A57-4D9D-B185-B179AB244317}" type="datetimeFigureOut">
              <a:rPr lang="ru-RU" smtClean="0"/>
              <a:pPr/>
              <a:t>30.06.2022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6FEC-1191-4521-965B-D1C5B7E3F8C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211864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9491-2A57-4D9D-B185-B179AB244317}" type="datetimeFigureOut">
              <a:rPr lang="ru-RU" smtClean="0"/>
              <a:pPr/>
              <a:t>30.06.2022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6FEC-1191-4521-965B-D1C5B7E3F8C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712121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9491-2A57-4D9D-B185-B179AB244317}" type="datetimeFigureOut">
              <a:rPr lang="ru-RU" smtClean="0"/>
              <a:pPr/>
              <a:t>30.06.2022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6FEC-1191-4521-965B-D1C5B7E3F8C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4262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9491-2A57-4D9D-B185-B179AB244317}" type="datetimeFigureOut">
              <a:rPr lang="ru-RU" smtClean="0"/>
              <a:pPr/>
              <a:t>30.06.2022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6FEC-1191-4521-965B-D1C5B7E3F8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9491-2A57-4D9D-B185-B179AB244317}" type="datetimeFigureOut">
              <a:rPr lang="ru-RU" smtClean="0"/>
              <a:pPr/>
              <a:t>30.06.2022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6FEC-1191-4521-965B-D1C5B7E3F8C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981551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9491-2A57-4D9D-B185-B179AB244317}" type="datetimeFigureOut">
              <a:rPr lang="ru-RU" smtClean="0"/>
              <a:pPr/>
              <a:t>30.06.2022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C6FEC-1191-4521-965B-D1C5B7E3F8C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4968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6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5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A9491-2A57-4D9D-B185-B179AB244317}" type="datetimeFigureOut">
              <a:rPr lang="ru-RU" smtClean="0"/>
              <a:pPr/>
              <a:t>30.06.2022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5" y="604136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4" y="6041365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FDC6FEC-1191-4521-965B-D1C5B7E3F8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6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7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7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7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E39E2-1DD0-4BA5-BDCF-2839B3382C97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7" y="6041367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4" y="604136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50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6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8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8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9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45879-AA14-4C7B-BDB2-734F31D92B2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8" y="6041369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4" y="6041369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15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6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9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9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71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ED3A6-AE4D-46A5-ACB8-DB29BAB9144C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9" y="6041371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4" y="6041371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538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6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42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42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75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F6579-3A65-436E-81FC-A15729239519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6/30/2022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9" y="604137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5" y="6041375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31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srgbClr val="0070C0"/>
                </a:solidFill>
              </a:rPr>
              <a:pPr/>
              <a:t>‹#›</a:t>
            </a:fld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854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hf hdr="0" ftr="0" dt="0"/>
  <p:txStyles>
    <p:titleStyle>
      <a:lvl1pPr algn="l" defTabSz="371475" rtl="0" eaLnBrk="1" latinLnBrk="0" hangingPunct="1">
        <a:spcBef>
          <a:spcPct val="0"/>
        </a:spcBef>
        <a:buNone/>
        <a:defRPr sz="2925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8606" indent="-278606" algn="l" defTabSz="371475" rtl="0" eaLnBrk="1" latinLnBrk="0" hangingPunct="1">
        <a:spcBef>
          <a:spcPts val="81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6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03647" indent="-232172" algn="l" defTabSz="371475" rtl="0" eaLnBrk="1" latinLnBrk="0" hangingPunct="1">
        <a:spcBef>
          <a:spcPts val="81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28688" indent="-185738" algn="l" defTabSz="371475" rtl="0" eaLnBrk="1" latinLnBrk="0" hangingPunct="1">
        <a:spcBef>
          <a:spcPts val="81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3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300163" indent="-185738" algn="l" defTabSz="371475" rtl="0" eaLnBrk="1" latinLnBrk="0" hangingPunct="1">
        <a:spcBef>
          <a:spcPts val="81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71638" indent="-185738" algn="l" defTabSz="371475" rtl="0" eaLnBrk="1" latinLnBrk="0" hangingPunct="1">
        <a:spcBef>
          <a:spcPts val="81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043113" indent="-185738" algn="l" defTabSz="371475" rtl="0" eaLnBrk="1" latinLnBrk="0" hangingPunct="1">
        <a:spcBef>
          <a:spcPts val="81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414588" indent="-185738" algn="l" defTabSz="371475" rtl="0" eaLnBrk="1" latinLnBrk="0" hangingPunct="1">
        <a:spcBef>
          <a:spcPts val="81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786063" indent="-185738" algn="l" defTabSz="371475" rtl="0" eaLnBrk="1" latinLnBrk="0" hangingPunct="1">
        <a:spcBef>
          <a:spcPts val="81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157538" indent="-185738" algn="l" defTabSz="371475" rtl="0" eaLnBrk="1" latinLnBrk="0" hangingPunct="1">
        <a:spcBef>
          <a:spcPts val="81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1623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2966" y="274639"/>
            <a:ext cx="595266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A9491-2A57-4D9D-B185-B179AB244317}" type="datetimeFigureOut">
              <a:rPr lang="ru-RU" smtClean="0"/>
              <a:pPr/>
              <a:t>30.06.2022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C6FEC-1191-4521-965B-D1C5B7E3F8C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3638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1219170" rtl="0" eaLnBrk="1" latinLnBrk="0" hangingPunct="1">
        <a:spcBef>
          <a:spcPct val="0"/>
        </a:spcBef>
        <a:buNone/>
        <a:defRPr sz="2667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3632" y="6237313"/>
            <a:ext cx="5832648" cy="37681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 err="1" smtClean="0"/>
              <a:t>Алматы</a:t>
            </a:r>
            <a:r>
              <a:rPr lang="ru-RU" b="1" dirty="0" smtClean="0"/>
              <a:t> </a:t>
            </a:r>
            <a:r>
              <a:rPr lang="ru-RU" b="1" dirty="0" err="1" smtClean="0"/>
              <a:t>қ., </a:t>
            </a:r>
            <a:r>
              <a:rPr lang="ru-RU" dirty="0" smtClean="0"/>
              <a:t>2022 ж</a:t>
            </a: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0" dirty="0" err="1" smtClean="0">
                <a:solidFill>
                  <a:srgbClr val="003300"/>
                </a:solidFill>
                <a:cs typeface="Times New Roman" panose="02020603050405020304" pitchFamily="18" charset="0"/>
              </a:rPr>
              <a:t>Корпоративт</a:t>
            </a:r>
            <a:r>
              <a:rPr lang="kk-KZ" b="0" dirty="0" smtClean="0">
                <a:solidFill>
                  <a:srgbClr val="003300"/>
                </a:solidFill>
                <a:cs typeface="Times New Roman" panose="02020603050405020304" pitchFamily="18" charset="0"/>
              </a:rPr>
              <a:t>ік басқаруды бағалау нәтижелері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398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83432" y="1268760"/>
            <a:ext cx="9919578" cy="216024"/>
          </a:xfrm>
        </p:spPr>
        <p:txBody>
          <a:bodyPr/>
          <a:lstStyle/>
          <a:p>
            <a:pPr algn="ctr"/>
            <a:r>
              <a:rPr lang="ru-RU" sz="1100" dirty="0" err="1" smtClean="0"/>
              <a:t>Корпоративтік</a:t>
            </a:r>
            <a:r>
              <a:rPr lang="ru-RU" sz="1100" dirty="0" smtClean="0"/>
              <a:t> </a:t>
            </a:r>
            <a:r>
              <a:rPr lang="ru-RU" sz="1100" dirty="0" err="1" smtClean="0"/>
              <a:t>басқару деңгейінің </a:t>
            </a:r>
            <a:r>
              <a:rPr lang="ru-RU" sz="1100" dirty="0" smtClean="0"/>
              <a:t>"Даму" КДҚ" АҚ </a:t>
            </a:r>
            <a:r>
              <a:rPr lang="ru-RU" sz="1100" dirty="0" err="1" smtClean="0"/>
              <a:t>талаптарына</a:t>
            </a:r>
            <a:r>
              <a:rPr lang="ru-RU" sz="1100" dirty="0" smtClean="0"/>
              <a:t>  </a:t>
            </a:r>
            <a:r>
              <a:rPr lang="ru-RU" sz="1100" dirty="0" err="1" smtClean="0"/>
              <a:t>үздік тәжірибеге сәйкестігі </a:t>
            </a:r>
            <a:r>
              <a:rPr lang="ru-RU" sz="1100" dirty="0" smtClean="0"/>
              <a:t>23.12.2021 ж. 90,8%-ды </a:t>
            </a:r>
            <a:r>
              <a:rPr lang="ru-RU" sz="1100" dirty="0" err="1" smtClean="0"/>
              <a:t>құрайды</a:t>
            </a:r>
            <a:r>
              <a:rPr lang="ru-RU" sz="1100" dirty="0" smtClean="0"/>
              <a:t> </a:t>
            </a:r>
            <a:endParaRPr lang="ru-RU" sz="11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71464" y="285563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b="1" dirty="0" err="1" smtClean="0"/>
              <a:t>Бағалаудың негізгі</a:t>
            </a:r>
            <a:r>
              <a:rPr lang="ru-RU" altLang="ru-RU" b="1" dirty="0" smtClean="0"/>
              <a:t> </a:t>
            </a:r>
            <a:r>
              <a:rPr lang="ru-RU" altLang="ru-RU" b="1" dirty="0" err="1" smtClean="0"/>
              <a:t>нәтижелері</a:t>
            </a: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sz="1600" dirty="0" err="1" smtClean="0"/>
              <a:t>Құрауыштар бойынша</a:t>
            </a:r>
            <a:r>
              <a:rPr lang="ru-RU" altLang="ru-RU" sz="1600" dirty="0" smtClean="0"/>
              <a:t> </a:t>
            </a:r>
            <a:r>
              <a:rPr lang="ru-RU" altLang="ru-RU" sz="1600" dirty="0" err="1" smtClean="0"/>
              <a:t>түйіндеме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8282" y="1643050"/>
            <a:ext cx="878205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1988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6" y="44624"/>
            <a:ext cx="5952661" cy="1143000"/>
          </a:xfrm>
        </p:spPr>
        <p:txBody>
          <a:bodyPr/>
          <a:lstStyle/>
          <a:p>
            <a:pPr defTabSz="914400"/>
            <a:r>
              <a:rPr lang="ru-RU" altLang="ru-RU" sz="1800" dirty="0" err="1" smtClean="0">
                <a:latin typeface="+mn-lt"/>
                <a:ea typeface="+mn-ea"/>
                <a:cs typeface="+mn-cs"/>
              </a:rPr>
              <a:t>Бағалаудың негізгі</a:t>
            </a:r>
            <a:r>
              <a:rPr lang="ru-RU" altLang="ru-RU" sz="1800" dirty="0" smtClean="0">
                <a:latin typeface="+mn-lt"/>
                <a:ea typeface="+mn-ea"/>
                <a:cs typeface="+mn-cs"/>
              </a:rPr>
              <a:t> </a:t>
            </a:r>
            <a:r>
              <a:rPr lang="ru-RU" altLang="ru-RU" sz="1800" dirty="0" err="1" smtClean="0">
                <a:latin typeface="+mn-lt"/>
                <a:ea typeface="+mn-ea"/>
                <a:cs typeface="+mn-cs"/>
              </a:rPr>
              <a:t>нәтижелері</a:t>
            </a:r>
            <a:r>
              <a:rPr lang="ru-RU" altLang="ru-RU" sz="1800" dirty="0">
                <a:latin typeface="+mn-lt"/>
                <a:ea typeface="+mn-ea"/>
                <a:cs typeface="+mn-cs"/>
              </a:rPr>
              <a:t/>
            </a:r>
            <a:br>
              <a:rPr lang="ru-RU" altLang="ru-RU" sz="1800" dirty="0">
                <a:latin typeface="+mn-lt"/>
                <a:ea typeface="+mn-ea"/>
                <a:cs typeface="+mn-cs"/>
              </a:rPr>
            </a:br>
            <a:r>
              <a:rPr lang="ru-RU" altLang="ru-RU" sz="1600" b="0" dirty="0" smtClean="0">
                <a:latin typeface="+mn-lt"/>
                <a:ea typeface="+mn-ea"/>
                <a:cs typeface="+mn-cs"/>
              </a:rPr>
              <a:t>ІАҚ </a:t>
            </a:r>
            <a:r>
              <a:rPr lang="ru-RU" altLang="ru-RU" sz="1600" b="0" dirty="0" err="1" smtClean="0">
                <a:latin typeface="+mn-lt"/>
                <a:ea typeface="+mn-ea"/>
                <a:cs typeface="+mn-cs"/>
              </a:rPr>
              <a:t>бағалауымен салыстыру</a:t>
            </a:r>
            <a:endParaRPr lang="ru-RU" sz="1800" b="0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402737"/>
              </p:ext>
            </p:extLst>
          </p:nvPr>
        </p:nvGraphicFramePr>
        <p:xfrm>
          <a:off x="911424" y="1210871"/>
          <a:ext cx="8572500" cy="520008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43958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00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386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 err="1" smtClean="0">
                          <a:effectLst/>
                        </a:rPr>
                        <a:t>Бөлімнің атауы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 err="1" smtClean="0">
                          <a:effectLst/>
                        </a:rPr>
                        <a:t>Сәйкестік</a:t>
                      </a:r>
                      <a:r>
                        <a:rPr lang="ru-RU" sz="1100" b="1" u="none" strike="noStrike" baseline="0" dirty="0" err="1" smtClean="0">
                          <a:effectLst/>
                        </a:rPr>
                        <a:t> пайызы</a:t>
                      </a:r>
                      <a:endParaRPr lang="ru-RU" sz="1100" b="1" u="none" strike="noStrike" dirty="0">
                        <a:effectLst/>
                      </a:endParaRPr>
                    </a:p>
                    <a:p>
                      <a:pPr algn="ctr" fontAlgn="t"/>
                      <a:r>
                        <a:rPr lang="ru-RU" sz="1100" b="1" u="none" strike="noStrike" dirty="0">
                          <a:effectLst/>
                        </a:rPr>
                        <a:t>2021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 err="1" smtClean="0">
                          <a:effectLst/>
                        </a:rPr>
                        <a:t>Сәйкестік</a:t>
                      </a:r>
                      <a:r>
                        <a:rPr lang="ru-RU" sz="1100" b="1" u="none" strike="noStrike" baseline="0" dirty="0" err="1" smtClean="0">
                          <a:effectLst/>
                        </a:rPr>
                        <a:t> пайызы</a:t>
                      </a:r>
                      <a:endParaRPr lang="ru-RU" sz="1100" b="1" u="none" strike="noStrike" dirty="0">
                        <a:effectLst/>
                      </a:endParaRPr>
                    </a:p>
                    <a:p>
                      <a:pPr algn="ctr" fontAlgn="t"/>
                      <a:r>
                        <a:rPr lang="ru-RU" sz="1100" b="1" u="none" strike="noStrike" dirty="0">
                          <a:effectLst/>
                        </a:rPr>
                        <a:t>2019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092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1. </a:t>
                      </a:r>
                      <a:r>
                        <a:rPr lang="ru-RU" sz="1100" u="none" strike="noStrike" dirty="0" err="1" smtClean="0">
                          <a:effectLst/>
                        </a:rPr>
                        <a:t>Құрылым</a:t>
                      </a:r>
                      <a:endParaRPr lang="ru-RU" sz="1100" b="1" i="0" u="none" strike="noStrike" dirty="0"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96,1</a:t>
                      </a:r>
                      <a:endParaRPr lang="ru-RU" sz="1100" b="1" i="0" u="none" strike="noStrike" dirty="0"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180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95,0</a:t>
                      </a:r>
                      <a:endParaRPr lang="ru-RU" sz="1100" b="1" i="0" u="none" strike="noStrike" dirty="0"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180000" marT="36000" marB="3600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092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Корпоративтік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басқару құрылымы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95,5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180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95,0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180000" marT="36000" marB="3600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0922">
                <a:tc>
                  <a:txBody>
                    <a:bodyPr/>
                    <a:lstStyle/>
                    <a:p>
                      <a:pPr algn="l" fontAlgn="b"/>
                      <a:r>
                        <a:rPr lang="kk-KZ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Корпоративтік басқару қағидаттарына жалпы адалдық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93,8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180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100,0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180000" marT="36000" marB="3600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092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Қаржы-мүдделі тараптардың құқықтары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96,4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180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89,3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180000" marT="36000" marB="3600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092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Мүдделер қайшылығы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100,0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180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95,0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180000" marT="36000" marB="3600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092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Құзыреттердің аражігін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ажырату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95,0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180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100,0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180000" marT="36000" marB="3600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092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2. </a:t>
                      </a:r>
                      <a:r>
                        <a:rPr lang="ru-RU" sz="1100" u="none" strike="noStrike" dirty="0" err="1" smtClean="0">
                          <a:effectLst/>
                        </a:rPr>
                        <a:t>Процестер</a:t>
                      </a:r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85,6</a:t>
                      </a:r>
                      <a:endParaRPr lang="ru-RU" sz="1100" b="1" i="0" u="none" strike="noStrike" dirty="0"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180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86,3</a:t>
                      </a:r>
                      <a:endParaRPr lang="ru-RU" sz="1100" b="1" i="0" u="none" strike="noStrike" dirty="0"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180000" marT="36000" marB="3600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250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Директорлар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кеңесінің тиімділігі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90,4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180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87,5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180000" marT="36000" marB="3600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14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Орнықты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даму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тұжырымдамасы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95,0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180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100,0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180000" marT="36000" marB="3600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916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Орнықты дамуды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басқару жүйесі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67,7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180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err="1" smtClean="0">
                          <a:effectLst/>
                        </a:rPr>
                        <a:t>Қолданылмайды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180000" marT="36000" marB="36000" anchor="b"/>
                </a:tc>
                <a:extLst>
                  <a:ext uri="{0D108BD9-81ED-4DB2-BD59-A6C34878D82A}">
                    <a16:rowId xmlns:a16="http://schemas.microsoft.com/office/drawing/2014/main" xmlns="" val="35848065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Сыйақы және сабақтастық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83,3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180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90,0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180000" marT="36000" marB="3600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Тәуекелдерді басқару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85,5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180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85,0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180000" marT="36000" marB="3600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Жоспарлау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және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мониторинг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81,3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180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75,0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180000" marT="36000" marB="3600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092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3. </a:t>
                      </a:r>
                      <a:r>
                        <a:rPr lang="ru-RU" sz="1100" u="none" strike="noStrike" dirty="0" err="1" smtClean="0">
                          <a:effectLst/>
                        </a:rPr>
                        <a:t>Айқындық</a:t>
                      </a:r>
                      <a:endParaRPr lang="ru-RU" sz="1100" b="1" i="0" u="none" strike="noStrike" dirty="0"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92,3</a:t>
                      </a:r>
                      <a:endParaRPr lang="ru-RU" sz="1100" b="1" i="0" u="none" strike="noStrike" dirty="0"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180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93,3</a:t>
                      </a:r>
                      <a:endParaRPr lang="ru-RU" sz="1100" b="1" i="0" u="none" strike="noStrike" dirty="0"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180000" marT="36000" marB="3600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2396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err="1" smtClean="0">
                          <a:effectLst/>
                        </a:rPr>
                        <a:t>Ақпараттық саясат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81,3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180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68,8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180000" marT="36000" marB="3600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092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Қаржылық ақпаратты ашу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89,3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180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85,7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180000" marT="36000" marB="3600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1092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Қаржылық емес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ақпаратты ашу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86,4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180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95,5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180000" marT="36000" marB="3600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1092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err="1" smtClean="0">
                          <a:effectLst/>
                        </a:rPr>
                        <a:t>Аудиторлық </a:t>
                      </a:r>
                      <a:r>
                        <a:rPr lang="ru-RU" sz="1100" u="none" strike="noStrike" dirty="0">
                          <a:effectLst/>
                        </a:rPr>
                        <a:t>процесс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100,0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180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100,0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180000" marT="36000" marB="3600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1092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err="1" smtClean="0">
                          <a:effectLst/>
                        </a:rPr>
                        <a:t>Ішкі</a:t>
                      </a:r>
                      <a:r>
                        <a:rPr lang="ru-RU" sz="1100" u="none" strike="noStrike" dirty="0" smtClean="0">
                          <a:effectLst/>
                        </a:rPr>
                        <a:t> аудит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98,3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180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100,0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180000" marT="36000" marB="36000" anchor="b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1092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err="1" smtClean="0">
                          <a:effectLst/>
                        </a:rPr>
                        <a:t>Қорытынды баға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</a:rPr>
                        <a:t>90,8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180000" marT="36000" marB="360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effectLst/>
                        </a:rPr>
                        <a:t>91,2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180000" marT="36000" marB="36000" anchor="b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56836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Другая 1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070C0"/>
      </a:accent1>
      <a:accent2>
        <a:srgbClr val="92D050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Facet">
  <a:themeElements>
    <a:clrScheme name="Другая 1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070C0"/>
      </a:accent1>
      <a:accent2>
        <a:srgbClr val="92D050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2_Facet">
  <a:themeElements>
    <a:clrScheme name="Другая 1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070C0"/>
      </a:accent1>
      <a:accent2>
        <a:srgbClr val="92D050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3_Facet">
  <a:themeElements>
    <a:clrScheme name="Другая 1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070C0"/>
      </a:accent1>
      <a:accent2>
        <a:srgbClr val="92D050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4_Facet">
  <a:themeElements>
    <a:clrScheme name="Другая 1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070C0"/>
      </a:accent1>
      <a:accent2>
        <a:srgbClr val="92D050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1_Тема1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02894594-E936-4137-965A-F72B3145387C}" vid="{A2BC048C-B781-45FB-A478-824A77CC65AF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17872</TotalTime>
  <Words>143</Words>
  <Application>Microsoft Office PowerPoint</Application>
  <PresentationFormat>Широкоэкранный</PresentationFormat>
  <Paragraphs>70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3</vt:i4>
      </vt:variant>
    </vt:vector>
  </HeadingPairs>
  <TitlesOfParts>
    <vt:vector size="14" baseType="lpstr">
      <vt:lpstr>Arial</vt:lpstr>
      <vt:lpstr>Calibri</vt:lpstr>
      <vt:lpstr>Century Gothic</vt:lpstr>
      <vt:lpstr>Times New Roman</vt:lpstr>
      <vt:lpstr>Wingdings 3</vt:lpstr>
      <vt:lpstr>Тема1</vt:lpstr>
      <vt:lpstr>1_Facet</vt:lpstr>
      <vt:lpstr>2_Facet</vt:lpstr>
      <vt:lpstr>3_Facet</vt:lpstr>
      <vt:lpstr>4_Facet</vt:lpstr>
      <vt:lpstr>1_Тема1</vt:lpstr>
      <vt:lpstr>Корпоративтік басқаруды бағалау нәтижелері</vt:lpstr>
      <vt:lpstr>Корпоративтік басқару деңгейінің "Даму" КДҚ" АҚ талаптарына  үздік тәжірибеге сәйкестігі 23.12.2021 ж. 90,8%-ды құрайды </vt:lpstr>
      <vt:lpstr>Бағалаудың негізгі нәтижелері ІАҚ бағалауымен салыстыру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Свод и анализ результатов мониторинга Программы «Дорожная карта бизнеса 2020», Программы развития моногородов на 2012-2020 и Специального плана развития предпринимательства в городе Жанаозен на 2012-2014 годы и Единой программы поддержки и развития бизнеса «Дорожная карта бизнеса 2020»</dc:title>
  <dc:creator>Талгат Темирулы Смагулов</dc:creator>
  <cp:lastModifiedBy>Айгуль Сейтжапаровна Абдамбаева</cp:lastModifiedBy>
  <cp:revision>472</cp:revision>
  <cp:lastPrinted>2020-09-29T06:01:18Z</cp:lastPrinted>
  <dcterms:created xsi:type="dcterms:W3CDTF">2016-09-22T11:53:06Z</dcterms:created>
  <dcterms:modified xsi:type="dcterms:W3CDTF">2022-06-30T11:18:36Z</dcterms:modified>
</cp:coreProperties>
</file>